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3" r:id="rId7"/>
    <p:sldId id="271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3" r:id="rId16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5" autoAdjust="0"/>
    <p:restoredTop sz="93123" autoAdjust="0"/>
  </p:normalViewPr>
  <p:slideViewPr>
    <p:cSldViewPr snapToGrid="0">
      <p:cViewPr varScale="1">
        <p:scale>
          <a:sx n="103" d="100"/>
          <a:sy n="103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EE5CB90-0137-45CE-958D-FDF94070630F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4D60D90-52A3-4E26-87DC-B5224873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8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60D90-52A3-4E26-87DC-B522487341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7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60D90-52A3-4E26-87DC-B522487341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60D90-52A3-4E26-87DC-B522487341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0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4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657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53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016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2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6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0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1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5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4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6A0B-9824-49C9-AFC5-BA45898B7E0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89E2ED-921D-4389-B0FA-B25EF2186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5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nes.gov.r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A9B694-7D36-41BE-B66E-D3A2F556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62" y="4019549"/>
            <a:ext cx="4029075" cy="15176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CD1EA1-72A2-4E64-8C24-E613D438B9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537" y="3941230"/>
            <a:ext cx="1490663" cy="1517652"/>
          </a:xfrm>
          <a:prstGeom prst="rect">
            <a:avLst/>
          </a:prstGeom>
        </p:spPr>
      </p:pic>
      <p:pic>
        <p:nvPicPr>
          <p:cNvPr id="2050" name="Picture 2" descr="Gen, Semn, Sex, Femeie, Fată, Simbol, Baie, Toaletă">
            <a:extLst>
              <a:ext uri="{FF2B5EF4-FFF2-40B4-BE49-F238E27FC236}">
                <a16:creationId xmlns:a16="http://schemas.microsoft.com/office/drawing/2014/main" id="{DB6FCF68-97DE-4A75-AE47-1099D22C3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67" y="4019549"/>
            <a:ext cx="897465" cy="149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ubtitle 14">
            <a:extLst>
              <a:ext uri="{FF2B5EF4-FFF2-40B4-BE49-F238E27FC236}">
                <a16:creationId xmlns:a16="http://schemas.microsoft.com/office/drawing/2014/main" id="{6C7C1863-159A-4668-8536-BEF4FB362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368" y="3941230"/>
            <a:ext cx="9461165" cy="2345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6F08690-ACC6-4DC1-9355-884E60D0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046" y="272143"/>
            <a:ext cx="8780443" cy="49168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GB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2700" b="1" i="1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Ghid</a:t>
            </a:r>
            <a:r>
              <a:rPr lang="ro-RO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metodologic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standardizarea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planului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br>
              <a:rPr lang="ro-RO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cadrul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entităților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private</a:t>
            </a:r>
            <a:br>
              <a:rPr lang="en-US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br>
              <a:rPr lang="en-GB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br>
              <a:rPr lang="en-US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endParaRPr lang="en-US" sz="36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93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0F1A-4144-4A1C-9951-C919B5BF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799"/>
            <a:ext cx="9274001" cy="1320800"/>
          </a:xfrm>
        </p:spPr>
        <p:txBody>
          <a:bodyPr/>
          <a:lstStyle/>
          <a:p>
            <a:pPr algn="ctr"/>
            <a:br>
              <a:rPr lang="ro-RO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r>
              <a:rPr lang="ro-RO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</a:t>
            </a:r>
            <a:r>
              <a:rPr lang="ro-RO" sz="3200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Sancțiuni</a:t>
            </a:r>
            <a:endParaRPr lang="en-US" sz="3200" b="1" i="1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87744-1A07-46D4-9F44-1BD136E96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1721319"/>
            <a:ext cx="9666514" cy="48318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cuprinsul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202/2002,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şanse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modificările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completările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ulterioare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CAPITOLUL VII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modalitățile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sancționare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angajatorilor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nu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duc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îndeplinire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obligațiile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revin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referitor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integrarea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principiului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egalității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șanse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bărbați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ART. 36 se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stipulează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:”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Încălcarea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prevederilor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atrage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răspunderea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disciplinară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materială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civilă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contravenţională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penală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caz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vinovate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Autoritățile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abilitate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conform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constate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contravențiile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legislația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vigoare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sancțiuni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sunt: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Inspecţia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inspectoratelor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teritoriale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Consiliul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Naţional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Combaterea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endParaRPr lang="ro-RO" sz="1800" b="1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Ministerul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Afacerilor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ofiţerii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agenţii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poliţie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Poliţiei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Române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ofiţerii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subofiţerii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Jandarmeriei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Române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ofiţerii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agenţii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poliţie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Poliţiei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Frontieră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Române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competenţă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precum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către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poliţiştii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6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FC2B-BC95-4BEF-85E4-CFB702B4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448732"/>
            <a:ext cx="8720666" cy="1329267"/>
          </a:xfrm>
        </p:spPr>
        <p:txBody>
          <a:bodyPr>
            <a:normAutofit/>
          </a:bodyPr>
          <a:lstStyle/>
          <a:p>
            <a:pPr algn="ctr"/>
            <a:br>
              <a:rPr lang="ro-RO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r>
              <a:rPr lang="ro-RO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Intițierea Planurilor de acțiune privind egalitatea de șanse și de tratament între femei și bărbați </a:t>
            </a:r>
            <a:endParaRPr lang="en-US" sz="24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02154-ABC5-4BB7-8DC0-A6B003AF0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1" y="1981200"/>
            <a:ext cx="8915399" cy="442806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Inițierea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demersurilor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Planurilor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acțiune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privind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egalitatea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șanse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tratament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între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femei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bărbați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entităților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private se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poate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face: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SzPts val="1200"/>
              <a:buFont typeface="Wingdings" panose="05000000000000000000" pitchFamily="2" charset="2"/>
              <a:buChar char="ü"/>
            </a:pP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către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echipe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din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conducerea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instituției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acestea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având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avantajul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autorității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consecință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capacitatea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mare de 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propune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planurile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particular 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interne 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organizației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(ANEXA I,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domeniul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intervenție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Cultură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politică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organizațională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);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buSzPts val="1200"/>
              <a:buFont typeface="Wingdings" panose="05000000000000000000" pitchFamily="2" charset="2"/>
              <a:buChar char="ü"/>
            </a:pP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către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către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persoane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echipe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din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departamentele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Resurse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Umane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/Juridic 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care pot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propune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argumenta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necesitatea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implementării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particular a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procedurii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interne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modul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raportare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situațiilor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discriminare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criteriu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sex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hărțuire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locul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(ANEXA II);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buSzPts val="1200"/>
              <a:buFont typeface="Wingdings" panose="05000000000000000000" pitchFamily="2" charset="2"/>
              <a:buChar char="ü"/>
            </a:pP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către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angajați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reprezentanți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ai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angajaților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care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printr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-un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proces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consultare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negociere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factorii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decizie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cu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departamentul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juridic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resurse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umane</a:t>
            </a:r>
            <a:r>
              <a:rPr lang="en-GB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din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prezintă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nevoia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inițierii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implementării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9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1D00-9C51-4738-B275-18DC9D75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6" y="245535"/>
            <a:ext cx="8610599" cy="1540932"/>
          </a:xfrm>
        </p:spPr>
        <p:txBody>
          <a:bodyPr>
            <a:normAutofit fontScale="90000"/>
          </a:bodyPr>
          <a:lstStyle/>
          <a:p>
            <a:pPr algn="ctr"/>
            <a:br>
              <a:rPr lang="ro-RO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Proiectarea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implementarea</a:t>
            </a:r>
            <a:br>
              <a:rPr lang="ro-RO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r>
              <a:rPr lang="ro-RO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lanurilor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ro-RO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privind egalitatea de șanse și de tratament între femei și bărbați </a:t>
            </a:r>
            <a:b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endParaRPr lang="en-US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9AC0A-67B0-4570-A143-3D406DE6E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3" y="1871134"/>
            <a:ext cx="8610599" cy="474133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Proiectarea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implementarea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planurilor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cadrul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entităților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private,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trebuie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întoteauna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68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se </a:t>
            </a:r>
            <a:r>
              <a:rPr lang="en-GB" sz="68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fundamenteze</a:t>
            </a:r>
            <a:r>
              <a:rPr lang="en-GB" sz="68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pe o </a:t>
            </a:r>
            <a:r>
              <a:rPr lang="en-GB" sz="68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riguroasă</a:t>
            </a:r>
            <a:r>
              <a:rPr lang="en-GB" sz="68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analiză</a:t>
            </a:r>
            <a:r>
              <a:rPr lang="en-GB" sz="68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diagnostic a </a:t>
            </a:r>
            <a:r>
              <a:rPr lang="en-GB" sz="68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situației</a:t>
            </a:r>
            <a:r>
              <a:rPr lang="en-GB" sz="68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existente</a:t>
            </a:r>
            <a:r>
              <a:rPr lang="en-GB" sz="68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organizație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  <a:endParaRPr lang="ro-RO" sz="68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Analiza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diagnostic are ca scop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cunoașterea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realității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din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organizație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care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fundamenta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mai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apoi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identificarea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reală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nevoilor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proiectarea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obiectivelor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din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cadrul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Planului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dar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distribuirea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eficientă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resurselor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scopul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atingerii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6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acestora</a:t>
            </a:r>
            <a:r>
              <a:rPr lang="en-GB" sz="6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 </a:t>
            </a:r>
            <a:endParaRPr lang="ro-RO" sz="68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Obiectivele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diagnosticului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constau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Identificarea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principalelor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probleme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vederea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rezolvării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recunoașterii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domeniilor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prioritare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acțiune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Furnizarea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unui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punct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referință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vederea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stabilirii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unor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comparații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evaluări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viitoare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Identificarea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nevoilor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existente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formare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dezvoltare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angajaților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,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schimbare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instituțională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,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politici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Implicarea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pesonalului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elaborarea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Planului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5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71E6-E7B9-4CEF-AA19-1BC41525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30" y="277906"/>
            <a:ext cx="9200263" cy="1066800"/>
          </a:xfrm>
        </p:spPr>
        <p:txBody>
          <a:bodyPr>
            <a:normAutofit fontScale="90000"/>
          </a:bodyPr>
          <a:lstStyle/>
          <a:p>
            <a:pPr algn="ctr"/>
            <a:br>
              <a:rPr lang="ro-RO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o-RO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roiectarea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planului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br>
              <a:rPr lang="ro-RO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br>
              <a:rPr lang="en-US" sz="27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endParaRPr lang="en-US" sz="27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98911-42D3-4403-A665-54F0CBDB5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3" y="1786467"/>
            <a:ext cx="9025467" cy="4927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Realizarea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b="1" u="sng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unui 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ro-RO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acțiune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implică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Identificarea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nevoilor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Stabilirea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priorităților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Delimitarea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unor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domenii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intervenție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Stabilirea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obiectivelor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generale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specifice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cuantificabile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pe termen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scurt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lung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Corelarea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obiectivelor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măsuri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activități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dar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indicatori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meniți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asigure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realizarea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acestora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Identificarea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alocarea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resurselor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necesare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Identificarea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responsabililor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alocarea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sarcini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Stabilirea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unor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termene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realiste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fezabile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indeplinire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obiectivelor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6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1F21-3F15-44F4-B72A-AA679119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2200"/>
          </a:xfrm>
        </p:spPr>
        <p:txBody>
          <a:bodyPr/>
          <a:lstStyle/>
          <a:p>
            <a:pPr algn="ctr"/>
            <a:r>
              <a:rPr lang="en-GB" sz="24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Monitorizarea</a:t>
            </a:r>
            <a:r>
              <a:rPr lang="en-GB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evaluarea</a:t>
            </a:r>
            <a:r>
              <a:rPr lang="ro-RO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Planurilor de acțiune privind egalitatea de șanse și de tratament între femei și bărbați</a:t>
            </a:r>
            <a:r>
              <a:rPr lang="en-GB" sz="24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EECBD-6409-4178-BE90-4C6169B98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701800"/>
            <a:ext cx="9347199" cy="46541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7000"/>
              </a:lnSpc>
              <a:buSzPts val="1200"/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Proiectarea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unor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instrumente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monitorizare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evaluare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este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fundamentală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asigurarea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implementării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succes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acest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sens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utilizarea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unor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seturi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indicatori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cantitativi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calitativi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capabili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surprindă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impactul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este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absolut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necesară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buSzPts val="1200"/>
              <a:buFont typeface="Wingdings" panose="05000000000000000000" pitchFamily="2" charset="2"/>
              <a:buChar char="ü"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Evaluarea p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oate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avea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atât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o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abordare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anuală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cât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multianuală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funcţie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strategiile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specifice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existente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aprobate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nivelul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fiecărei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private</a:t>
            </a: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și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implică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examinarea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modului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care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Planul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este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aplicat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corelație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scopurile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obiectivele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propuse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dar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impactul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lor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asupra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problemei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nevoii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identificate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buSzPts val="1200"/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acest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sens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chestionarele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interviurile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scrise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discuțiile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aplicarea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indicatorilor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pot fi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instrumente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eficiente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evalua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rezultatele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aplicării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Planului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cadrul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entităților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private.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buSzPts val="1200"/>
              <a:buFont typeface="Wingdings" panose="05000000000000000000" pitchFamily="2" charset="2"/>
              <a:buChar char="ü"/>
            </a:pPr>
            <a:endParaRPr lang="en-US" sz="55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79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0303-EB0D-41BA-B931-E314F45C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893" y="165253"/>
            <a:ext cx="8503551" cy="1423648"/>
          </a:xfrm>
        </p:spPr>
        <p:txBody>
          <a:bodyPr>
            <a:normAutofit fontScale="90000"/>
          </a:bodyPr>
          <a:lstStyle/>
          <a:p>
            <a:pPr algn="ctr"/>
            <a:br>
              <a:rPr lang="ro-RO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ro-RO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 CADRU – PLAN DE ACȚIUNE PRIVIND EGALITATEA DE ȘANSE ȘI DE TRATAMENT ÎNTRE FEMEI ȘI BĂRBAȚI ÎN CADRUL ENTITĂȚILOR PUBLICE SAU PRIVATE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A36632A-DDF8-4AC3-9AC2-B4C347F21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904912"/>
              </p:ext>
            </p:extLst>
          </p:nvPr>
        </p:nvGraphicFramePr>
        <p:xfrm>
          <a:off x="599893" y="1588901"/>
          <a:ext cx="8503551" cy="4622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437">
                  <a:extLst>
                    <a:ext uri="{9D8B030D-6E8A-4147-A177-3AD203B41FA5}">
                      <a16:colId xmlns:a16="http://schemas.microsoft.com/office/drawing/2014/main" val="2810449176"/>
                    </a:ext>
                  </a:extLst>
                </a:gridCol>
                <a:gridCol w="1155237">
                  <a:extLst>
                    <a:ext uri="{9D8B030D-6E8A-4147-A177-3AD203B41FA5}">
                      <a16:colId xmlns:a16="http://schemas.microsoft.com/office/drawing/2014/main" val="3844101345"/>
                    </a:ext>
                  </a:extLst>
                </a:gridCol>
                <a:gridCol w="1178602">
                  <a:extLst>
                    <a:ext uri="{9D8B030D-6E8A-4147-A177-3AD203B41FA5}">
                      <a16:colId xmlns:a16="http://schemas.microsoft.com/office/drawing/2014/main" val="3140798342"/>
                    </a:ext>
                  </a:extLst>
                </a:gridCol>
                <a:gridCol w="854071">
                  <a:extLst>
                    <a:ext uri="{9D8B030D-6E8A-4147-A177-3AD203B41FA5}">
                      <a16:colId xmlns:a16="http://schemas.microsoft.com/office/drawing/2014/main" val="3298450834"/>
                    </a:ext>
                  </a:extLst>
                </a:gridCol>
                <a:gridCol w="1404387">
                  <a:extLst>
                    <a:ext uri="{9D8B030D-6E8A-4147-A177-3AD203B41FA5}">
                      <a16:colId xmlns:a16="http://schemas.microsoft.com/office/drawing/2014/main" val="956021874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3470727872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1334215431"/>
                    </a:ext>
                  </a:extLst>
                </a:gridCol>
              </a:tblGrid>
              <a:tr h="603312">
                <a:tc>
                  <a:txBody>
                    <a:bodyPr/>
                    <a:lstStyle/>
                    <a:p>
                      <a:r>
                        <a:rPr lang="en-GB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Domeniul</a:t>
                      </a: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intervenție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Obiective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Indicatori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Măsuri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Responsabili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Resurse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Termen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388132"/>
                  </a:ext>
                </a:extLst>
              </a:tr>
              <a:tr h="5262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Cultură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politică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organizațională</a:t>
                      </a: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5456"/>
                  </a:ext>
                </a:extLst>
              </a:tr>
              <a:tr h="5171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Recrutare, promovare, remunerare și managementul carierei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48232"/>
                  </a:ext>
                </a:extLst>
              </a:tr>
              <a:tr h="6607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Echilibrul dintre viața personală, familie și carieră</a:t>
                      </a: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966755"/>
                  </a:ext>
                </a:extLst>
              </a:tr>
              <a:tr h="5171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și accesul la decizie</a:t>
                      </a: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164272"/>
                  </a:ext>
                </a:extLst>
              </a:tr>
              <a:tr h="6607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Combaterea violenței, discriminării și hărțuirii pe bază de sex</a:t>
                      </a: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734198"/>
                  </a:ext>
                </a:extLst>
              </a:tr>
              <a:tr h="9938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Abordarea integratoare a genului în politicile, programele și proiectele instituției</a:t>
                      </a: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030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07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3927-FE6B-4568-AF0A-C1C48005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627533" cy="1617134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Ce sunt Planurile de acțiune </a:t>
            </a:r>
            <a:r>
              <a:rPr lang="ro-RO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 egalitatea de șanse și de tratament între femei și bărbați?</a:t>
            </a:r>
            <a:br>
              <a:rPr lang="ro-RO" sz="36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6B04-529B-4B2C-BBE2-F5D98BCA2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7" y="2345267"/>
            <a:ext cx="8492066" cy="422486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eprezintă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inițiative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strategice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adaptabile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menite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prezinte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cadrul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legal,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dar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mai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ales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condițiile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operaționale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abordării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integratoare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genului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practică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locul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muncă</a:t>
            </a: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daptarea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contextul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na</a:t>
            </a:r>
            <a:r>
              <a:rPr lang="ro-RO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țional și local</a:t>
            </a: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dar și </a:t>
            </a:r>
            <a:r>
              <a:rPr lang="ro-RO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la nevoile fiecărei instituții </a:t>
            </a: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care implementeză astfel de instrumente este absolut necesară fiind o dovadă a angajamentului și loialității față de combaterea inegalităților dintre femei și bărbați.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ANES a propus 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un </a:t>
            </a:r>
            <a:r>
              <a:rPr lang="ro-RO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hid </a:t>
            </a:r>
            <a:r>
              <a:rPr lang="ro-RO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etodologic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standardizare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Planurilor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domeniul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egalității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cu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scopul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veni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sprijinul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tuturor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instituțiilor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private, care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trebuie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se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implice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activ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combaterea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inegalităților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dintre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discriminării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 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51E1-B97C-4A12-823C-DBC82048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448733"/>
            <a:ext cx="8462895" cy="1272491"/>
          </a:xfrm>
        </p:spPr>
        <p:txBody>
          <a:bodyPr>
            <a:normAutofit/>
          </a:bodyPr>
          <a:lstStyle/>
          <a:p>
            <a:pPr algn="ctr"/>
            <a:r>
              <a:rPr lang="ro-RO" i="1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 ce un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hid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metodologic?</a:t>
            </a:r>
            <a:endParaRPr lang="en-US" sz="32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2ACBB-89AD-4023-AF88-43F95A7A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1566332"/>
            <a:ext cx="9099525" cy="51759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furniza</a:t>
            </a: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entităților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dar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 celor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private,</a:t>
            </a: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informații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instrumente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lucru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proceduri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utile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Planului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onform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Art. 23^2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alin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 (1) din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Legea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nr. 202/2002, care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prevede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instituțiile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autoritățile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precum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guvernamentale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: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elaborează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anual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aplicarea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prevederilor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legale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atât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politicile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interne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gestionare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resurselor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umane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cât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politicile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programele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proiectele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specifice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domeniului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activitate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raportează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ANES,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anual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progresele</a:t>
            </a:r>
            <a:r>
              <a:rPr lang="en-GB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obținute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 exemplu, i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nstituțiile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autoritățile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publice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centrale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locale,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structurile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dialog social,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patronatele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sindicatele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partidele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politice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toate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comisiile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comitetele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guvernamentale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parlamentare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raportează</a:t>
            </a: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ANES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anual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stadiul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reprezentarea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nivel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decizional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precum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măsurile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propuse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realizate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îmbunătățirea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situațiilor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1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EAD1-0FD9-4E2E-8AEB-CB495297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24635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/>
              <a:t>        </a:t>
            </a:r>
            <a:r>
              <a:rPr lang="ro-RO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rincipii</a:t>
            </a:r>
            <a:r>
              <a:rPr lang="ro-RO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le unui Plan de acțiune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pentru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promovarea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egalității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șanse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și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tratament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între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femei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și</a:t>
            </a:r>
            <a:r>
              <a:rPr lang="en-GB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bărbați</a:t>
            </a:r>
            <a:br>
              <a:rPr lang="en-US" b="1" i="1" u="sng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en-US" b="1" i="1" u="sng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76D5A-65E7-452B-A90D-96CF3D65D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37012"/>
            <a:ext cx="8918358" cy="363070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ro-RO" b="1" i="1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Aft>
                <a:spcPts val="800"/>
              </a:spcAft>
              <a:buNone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promovarea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egalității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se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fundamenta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pe următoarele</a:t>
            </a: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principii: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principiul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legalităţii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principiul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respectării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demnităţii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umane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principiul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cooperării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al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parteneriatului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principiul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transparenţei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principiul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transversalităţii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0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D9EE2-635E-42EE-B516-CE942375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33" y="609600"/>
            <a:ext cx="9093200" cy="1557867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Ce trebuie să c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uprind</a:t>
            </a:r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ă un P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lan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?</a:t>
            </a:r>
            <a:br>
              <a:rPr lang="en-US" sz="4000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en-US" sz="4000" i="1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F22E7-40F1-4C69-B4F9-32352F044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2455333"/>
            <a:ext cx="8847667" cy="40132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7000"/>
              </a:lnSpc>
              <a:spcAft>
                <a:spcPts val="800"/>
              </a:spcAft>
              <a:buNone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prevăzute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Art 3,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alin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 (1),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trebuie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cuprindă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următoarele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măsuri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active din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perspectiva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realizării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egalității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:</a:t>
            </a:r>
            <a:br>
              <a:rPr lang="en-US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promovarea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egalității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eliminarea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discriminării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directe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indirecte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după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criteriul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sex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prevenirea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combaterea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hărțuirii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locul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muncă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procedura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internă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recrutare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selectare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noilor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angajați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procedură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internă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promovarea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inclusiv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ocuparea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funcțiilor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decizie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funcțiilor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din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consiliile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administrație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supraveghere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ale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companiilor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private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1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6243-9A61-4092-8806-CC76B0D8C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921933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Ce trebuie să cuprindă un P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lan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?</a:t>
            </a:r>
            <a:br>
              <a:rPr lang="en-US" sz="4000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E1039-F605-4360-AEDF-E625161E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92" y="2160589"/>
            <a:ext cx="8692587" cy="413603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sz="1800" b="1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politică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salarizare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nivelurile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salarizare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efective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aferente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funcțiilor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management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execuție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existente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cu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măsuri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menite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asigure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gen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eliminarea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disparităților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salariale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precum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condiții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echitabile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pensionarea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bărbaților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formarea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continuă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dezvoltarea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carierei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diferite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măsuri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care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vizeze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o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mai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bună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reconciliere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vieții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profesionale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viața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familie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care pot include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dispoziții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: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concediul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maternitate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creștere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îngrijirea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copilului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paternal,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maternitatea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îngrijire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copiilor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altor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persoane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dependente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aflate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îngrijire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tipuri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concedii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familiale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concediul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acomodare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familiile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care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adoptă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copii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modalitățile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speciale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timpului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lucru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(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timpului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lucru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timp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parțial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împărțirea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locurilor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telemuncă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program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lucru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flexibil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etc.)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aranjamentele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servicii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îngrijirea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copiilor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4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3EE1-1638-44FC-966B-1F29BE97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84400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Ce trebuie să cuprindă un P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lan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?</a:t>
            </a:r>
            <a:b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AC8FA-0EB9-483B-8FC5-38C45917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" y="2480733"/>
            <a:ext cx="9254067" cy="41813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condițiile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mediul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lucru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dezvoltarea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unui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sistem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confidențial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sigur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depunerea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plângerilor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legate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hărțuirea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sexuală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discriminarea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criterii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sex la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locul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scopul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asigurării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unui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acces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real al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victimelor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toate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etapele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administrative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judiciare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prevăzute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lege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îndrumarea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acestora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întreg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parcursul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derulării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acestor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proceduri</a:t>
            </a:r>
            <a:endParaRPr lang="en-US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asigurarea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tratamentului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egal la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sănătate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securitate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muncă</a:t>
            </a:r>
            <a:endParaRPr lang="ro-RO" sz="72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7000"/>
              </a:lnSpc>
              <a:spcAft>
                <a:spcPts val="800"/>
              </a:spcAft>
              <a:buNone/>
            </a:pP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Planurile t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rebuie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adreseze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problematica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u="sng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inegalităților</a:t>
            </a:r>
            <a:r>
              <a:rPr lang="en-GB" sz="7200" b="1" u="sng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gen 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 de o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parte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raport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organizarea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funcționarea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propriei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instituții</a:t>
            </a:r>
            <a:r>
              <a:rPr lang="ro-RO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iar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pe de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altă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parte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raport</a:t>
            </a:r>
            <a:r>
              <a:rPr lang="en-GB" sz="72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cu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politicile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programele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proiectele</a:t>
            </a:r>
            <a:r>
              <a:rPr lang="en-GB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pe care le </a:t>
            </a:r>
            <a:r>
              <a:rPr lang="en-GB" sz="7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implementează</a:t>
            </a:r>
            <a:r>
              <a:rPr lang="ro-RO" sz="7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  <a:endParaRPr lang="en-US" sz="72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US" sz="38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3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 </a:t>
            </a:r>
            <a:endParaRPr lang="en-US" sz="38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8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3A679-B59A-4C05-812C-327ED014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ine are c</a:t>
            </a:r>
            <a:r>
              <a:rPr lang="en-US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ompetențe</a:t>
            </a:r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realizarea</a:t>
            </a:r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implementarea</a:t>
            </a:r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</a:t>
            </a:r>
            <a:r>
              <a:rPr lang="en-US" sz="32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lanuri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</a:t>
            </a:r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</a:t>
            </a:r>
            <a:r>
              <a:rPr lang="ro-RO" sz="32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acțiune?</a:t>
            </a:r>
            <a:endParaRPr lang="en-US" sz="3200" b="1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9BD0-8ADC-4752-903B-E5D092405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1" y="2160589"/>
            <a:ext cx="9668932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Planurile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acțiune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privind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principiului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egalității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prevăzute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elaborează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: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către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persoana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desemnată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cu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atribuții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domeniul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egalității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bărbați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sau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după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caz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</a:t>
            </a:r>
            <a:endParaRPr lang="ro-RO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către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expertul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tehnicianul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egalitatea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șanse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cu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consultarea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departamentului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resurse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umane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supun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după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caz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avizării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organizațiilor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sindicale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fiind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înaintate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spre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aprobare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conducerii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entității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cauză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0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008A-2059-4B5B-BF01-F77C52F5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26" y="1545770"/>
            <a:ext cx="8800276" cy="1556659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Rolul Agenției Naționale pentru Egalitatea de Șanse între Femei și Bărbați(ANES)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52E68-0C99-4354-9190-2F322E05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18" y="3212791"/>
            <a:ext cx="9699171" cy="3586859"/>
          </a:xfrm>
        </p:spPr>
        <p:txBody>
          <a:bodyPr/>
          <a:lstStyle/>
          <a:p>
            <a:pPr marL="0" indent="0" algn="just">
              <a:lnSpc>
                <a:spcPct val="117000"/>
              </a:lnSpc>
              <a:spcAft>
                <a:spcPts val="80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ANES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este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garantul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instituțional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al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respectării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principiului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egalităţii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şanse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tratament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între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femei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bărbaţi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al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elaborării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şi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implementării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cadrului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legislativ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la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nivel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național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. </a:t>
            </a:r>
            <a:endParaRPr lang="ro-RO" sz="180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7000"/>
              </a:lnSpc>
              <a:spcAft>
                <a:spcPts val="80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ANES are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rolul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asigura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integrarea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activă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vizibilă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a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perspectivei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gen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în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toate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politicile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programele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naționale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dar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rol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monitorizare</a:t>
            </a:r>
            <a:r>
              <a:rPr lang="en-GB" sz="1800" b="1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al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aplicării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respectării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reglementărilor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din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domeniul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său</a:t>
            </a:r>
            <a:r>
              <a:rPr lang="en-GB" sz="1800" dirty="0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activitate</a:t>
            </a:r>
            <a:r>
              <a:rPr lang="en-GB" sz="2400" b="1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genția Națională pentru Egalitatea de Șanse între Femei și Bărbați Logo">
            <a:hlinkClick r:id="rId2"/>
            <a:extLst>
              <a:ext uri="{FF2B5EF4-FFF2-40B4-BE49-F238E27FC236}">
                <a16:creationId xmlns:a16="http://schemas.microsoft.com/office/drawing/2014/main" id="{8D232EDE-5EA4-41D2-88F7-A5947F259F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99" y="534239"/>
            <a:ext cx="32861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9731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1907</Words>
  <Application>Microsoft Office PowerPoint</Application>
  <PresentationFormat>Widescreen</PresentationFormat>
  <Paragraphs>105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                                                                    Ghid metodologic pentru standardizarea planului de acțiune privind egalitatea de șanse și de tratament  între femei și bărbați în cadrul entităților publice sau private   </vt:lpstr>
      <vt:lpstr>Ce sunt Planurile de acțiune privind egalitatea de șanse și de tratament între femei și bărbați? </vt:lpstr>
      <vt:lpstr>        De ce un Ghid metodologic?</vt:lpstr>
      <vt:lpstr>        Principiile unui Plan de acțiune pentru promovarea egalității de șanse și de tratament între femei și bărbați </vt:lpstr>
      <vt:lpstr>Ce trebuie să cuprindă un Plan de acțiune privind egalitatea de șanse și de tratament între femei și bărbați? </vt:lpstr>
      <vt:lpstr>Ce trebuie să cuprindă un Plan de acțiune privind egalitatea de șanse și de tratament între femei și bărbați? </vt:lpstr>
      <vt:lpstr>Ce trebuie să cuprindă un Plan de acțiune privind egalitatea de șanse și de tratament între femei și bărbați? </vt:lpstr>
      <vt:lpstr>Cine are competențe în realizarea și implementarea Planurilor de acțiune?</vt:lpstr>
      <vt:lpstr>Rolul Agenției Naționale pentru Egalitatea de Șanse între Femei și Bărbați(ANES)</vt:lpstr>
      <vt:lpstr>    Sancțiuni</vt:lpstr>
      <vt:lpstr> Intițierea Planurilor de acțiune privind egalitatea de șanse și de tratament între femei și bărbați </vt:lpstr>
      <vt:lpstr> Proiectarea și implementarea Planurilor de acțiune privind egalitatea de șanse și de tratament între femei și bărbați  </vt:lpstr>
      <vt:lpstr> Proiectarea planului de acțiune privind egalitatea de șanse și de tratament între femei și bărbați  </vt:lpstr>
      <vt:lpstr>Monitorizarea și evaluarea Planurilor de acțiune privind egalitatea de șanse și de tratament între femei și bărbați </vt:lpstr>
      <vt:lpstr>  MODEL CADRU – PLAN DE ACȚIUNE PRIVIND EGALITATEA DE ȘANSE ȘI DE TRATAMENT ÎNTRE FEMEI ȘI BĂRBAȚI ÎN CADRUL ENTITĂȚILOR PUBLICE SAU PRIVATE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 Elena</dc:creator>
  <cp:lastModifiedBy>PC5 SJ</cp:lastModifiedBy>
  <cp:revision>33</cp:revision>
  <cp:lastPrinted>2022-05-03T11:16:07Z</cp:lastPrinted>
  <dcterms:created xsi:type="dcterms:W3CDTF">2022-05-02T06:51:50Z</dcterms:created>
  <dcterms:modified xsi:type="dcterms:W3CDTF">2023-08-09T07:15:24Z</dcterms:modified>
</cp:coreProperties>
</file>